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72" r:id="rId6"/>
    <p:sldId id="273" r:id="rId7"/>
    <p:sldId id="280" r:id="rId8"/>
    <p:sldId id="270" r:id="rId9"/>
    <p:sldId id="279" r:id="rId10"/>
    <p:sldId id="260" r:id="rId11"/>
    <p:sldId id="262" r:id="rId12"/>
    <p:sldId id="263" r:id="rId13"/>
    <p:sldId id="264" r:id="rId14"/>
    <p:sldId id="266" r:id="rId15"/>
    <p:sldId id="277" r:id="rId16"/>
    <p:sldId id="267" r:id="rId17"/>
    <p:sldId id="278" r:id="rId18"/>
    <p:sldId id="275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AB1F62-510B-4F93-BADC-D6F8B19B1118}" v="404" dt="2026-01-19T13:26:59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EF4F28-869E-D04E-EAA3-5281D1034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97E6DB-C12D-0D83-3ED2-AEFF3B98C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D3CCFA-15E6-FA01-B92C-7013DA5BA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951D-814B-473E-836A-AFD9BE39837A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37D00A-476E-3CEF-6125-CBE5DDBEF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8C2DDA-4153-5F2F-3C15-FE359763E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FFB8-14CE-48F2-AEF2-05C8A22FE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714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54D5BC-9D40-992F-EE54-54A35099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B48F5A-B5DA-DFFB-0EC2-87846CBE8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C065AE-883B-0AC8-0C26-F7E9CC590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951D-814B-473E-836A-AFD9BE39837A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57669D-CCCF-2650-7730-D57B4E1E2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794F9F-507F-0558-77CE-C87333EB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FFB8-14CE-48F2-AEF2-05C8A22FE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438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6E73934-7B96-E498-579A-1E7F3BE349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A1A956-F853-464E-2566-D76805EDB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F90EAB-4C36-5BFE-62D7-F602C96E0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951D-814B-473E-836A-AFD9BE39837A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D05DCB-15D3-941E-423D-5AAF51F81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A1FD0E-7284-9E42-5DE7-2C82225D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FFB8-14CE-48F2-AEF2-05C8A22FE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05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99397-E257-EEF3-995B-E6BAF301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C46994-900F-D962-DCDD-559722966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AD6EC9-DD35-D0A7-CC0B-21E8CE30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951D-814B-473E-836A-AFD9BE39837A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5DF7AF-CE15-1CF0-038D-AEF921BF7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BA3D32-29B5-8D1B-C855-C1B24398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FFB8-14CE-48F2-AEF2-05C8A22FE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58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B84AD2-9C8F-9882-FC45-5858579D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DF0F4D-4CCC-62A1-D0E1-877598980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BEA18A-8DDC-6520-8670-1431EBFFB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951D-814B-473E-836A-AFD9BE39837A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5D92BB-A203-BAED-4623-F13FC0372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CA30D0-BB68-A547-1AE1-24DD2F42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FFB8-14CE-48F2-AEF2-05C8A22FE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394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41724B-E01A-DA92-A00B-A40440250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383E5-37F0-7789-8043-621740305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B01BC8-359C-4337-E7F0-4E84840B7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E16E2D-5DCF-641F-9C1B-5E38E4D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951D-814B-473E-836A-AFD9BE39837A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B2D4C9-67D2-676F-5503-EE0AF3ABD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541EF0-5AAD-15B0-2DFD-4DE355E8D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FFB8-14CE-48F2-AEF2-05C8A22FE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534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A043A4-FF1F-DC2E-8F77-DA39EA537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527ED3-965B-3F98-9E12-BC810F922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90D874-7B5C-7CD9-2E61-78118B1D1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93E3FED-28E4-1F93-473E-E3D0FE7552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8052588-2D61-CDF9-9B3A-8B42AEE8CF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E377CD1-E28B-20F4-948A-F2DC0C0B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951D-814B-473E-836A-AFD9BE39837A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B3108C2-1D88-9A75-F9D9-98F71FE03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F008BD3-4E99-A4EE-B7AC-8E352391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FFB8-14CE-48F2-AEF2-05C8A22FE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28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A9DD8-1F4F-C378-7E5C-FD0B18C5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E72B534-10BA-6BD4-7F6D-6BF82B4F0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951D-814B-473E-836A-AFD9BE39837A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EB00148-5BD3-A54A-C2D1-C547C986B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E59A14A-6D84-BD82-6134-570A4AA9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FFB8-14CE-48F2-AEF2-05C8A22FE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86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8F702BC-08F2-5232-8EE7-2689E8267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951D-814B-473E-836A-AFD9BE39837A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69DF7E-94D1-D947-F8BD-1DF4DCB62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042648-93A6-E97E-BBB0-17EAEF0C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FFB8-14CE-48F2-AEF2-05C8A22FE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295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13573-23E4-2FE9-4B67-80D3DF15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00D3E1-DE7B-5DDC-6157-01B5AAE86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C2C2E70-9489-E93A-BE51-5F8963870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56C8A5-CEB2-C3CD-46E6-F004ECE4B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951D-814B-473E-836A-AFD9BE39837A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D734BF2-1CC2-E94E-6379-D49A923B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63B057-F5CF-DBD1-A827-4DA1FD1C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FFB8-14CE-48F2-AEF2-05C8A22FE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1156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82434-5095-E25B-6FB8-5BCB24DC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06C6448-4CE1-0E2F-9BB7-97767C432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AC5E92-3FC1-802B-8E70-C6A18B60E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9C5BAA-0F98-5ED7-DF8B-A653D14D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951D-814B-473E-836A-AFD9BE39837A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68D899C-87FB-FE22-10C0-E26ECC8B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2156418-896B-BF37-494C-6445C499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FFB8-14CE-48F2-AEF2-05C8A22FE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254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6870F3-ED2B-6A63-6D90-4C1E3748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2DA986-1C01-4EC2-95FC-3E319EF3C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6BAE39-9456-DE77-56A8-D253CDC5CF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C951D-814B-473E-836A-AFD9BE39837A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4C6840-35C4-032C-E413-D3408E039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E4851E-2FAE-1595-D164-F0371EF37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DFFB8-14CE-48F2-AEF2-05C8A22FEA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489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MansardoTV/Project.gi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D8B37-53D4-C471-960C-0B41DE8E3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67186"/>
            <a:ext cx="9144000" cy="2481449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и реализация масштабируемого конвейера обработки больших данных для анализа отзывов ресторанов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F4DE301-FAFD-F4F4-1986-2F62A5CF3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6047" y="4373002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ru-RU" dirty="0">
                <a:latin typeface="Times New Roman"/>
                <a:cs typeface="Times New Roman"/>
              </a:rPr>
              <a:t>Гармашов Дмитрий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err="1">
                <a:latin typeface="Times New Roman"/>
                <a:cs typeface="Times New Roman"/>
              </a:rPr>
              <a:t>Меркушин</a:t>
            </a:r>
            <a:r>
              <a:rPr lang="ru-RU" dirty="0">
                <a:latin typeface="Times New Roman"/>
                <a:cs typeface="Times New Roman"/>
              </a:rPr>
              <a:t> Матвей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/>
                <a:cs typeface="Times New Roman"/>
              </a:rPr>
              <a:t>151318</a:t>
            </a:r>
          </a:p>
          <a:p>
            <a:pPr algn="r"/>
            <a:r>
              <a:rPr lang="ru-RU" dirty="0">
                <a:latin typeface="Times New Roman"/>
                <a:cs typeface="Times New Roman"/>
              </a:rPr>
              <a:t>Куратор: Черноусова Полина Евгеньевна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72019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D3D542-744F-FFFE-29DB-9E5642A6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Times New Roman"/>
                <a:cs typeface="Times New Roman"/>
              </a:rPr>
              <a:t>Источник данных и почему они большие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7F2608-FB2C-E98F-2519-37A67F701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045"/>
            <a:ext cx="9408459" cy="4351338"/>
          </a:xfrm>
        </p:spPr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качестве источника данных в рамках проекта используются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Яндекс.Карты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как популярный и актуальный сервис, содержащий большое количество отзывов о заведениях общественного питания. С данного ресурса осуществляется сбор больших объёмов неструктурированных текстовых данных, включающих отзывы пользователей, оценки и метаданные заведений. Данные являются большими по объёму, разнообразию и скорости обновления, что соответствует учебным характеристикам Big Data. Их назначение заключается в анализе качества заведений и формировании аналитических выводов.</a:t>
            </a:r>
          </a:p>
        </p:txBody>
      </p:sp>
      <p:pic>
        <p:nvPicPr>
          <p:cNvPr id="2052" name="Picture 4" descr="Локальные лиды под рукой: как использовать Яндекс Карты для роста продаж">
            <a:extLst>
              <a:ext uri="{FF2B5EF4-FFF2-40B4-BE49-F238E27FC236}">
                <a16:creationId xmlns:a16="http://schemas.microsoft.com/office/drawing/2014/main" id="{12E9304A-BB18-FEA4-2AB5-53EF12CBD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772" y="4022164"/>
            <a:ext cx="5002305" cy="236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441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4F7472-FF6E-91DD-409E-B812CCBC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 err="1">
                <a:latin typeface="Times New Roman"/>
                <a:cs typeface="Times New Roman"/>
              </a:rPr>
              <a:t>Пайплайн</a:t>
            </a:r>
            <a:r>
              <a:rPr lang="ru-RU" sz="2800" b="1" dirty="0">
                <a:latin typeface="Times New Roman"/>
                <a:cs typeface="Times New Roman"/>
              </a:rPr>
              <a:t> обработки данных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0D53CF-35E3-936B-DEA6-6BD3A949E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2234"/>
            <a:ext cx="7857565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ru-RU" sz="1600" b="1" dirty="0">
                <a:solidFill>
                  <a:srgbClr val="0F1115"/>
                </a:solidFill>
                <a:highlight>
                  <a:srgbClr val="FFFFFF"/>
                </a:highlight>
                <a:ea typeface="+mn-lt"/>
                <a:cs typeface="+mn-lt"/>
              </a:rPr>
              <a:t>Архитектура </a:t>
            </a:r>
            <a:r>
              <a:rPr lang="ru-RU" sz="1600" b="1" err="1">
                <a:solidFill>
                  <a:srgbClr val="0F1115"/>
                </a:solidFill>
                <a:highlight>
                  <a:srgbClr val="FFFFFF"/>
                </a:highlight>
                <a:ea typeface="+mn-lt"/>
                <a:cs typeface="+mn-lt"/>
              </a:rPr>
              <a:t>пайплайна</a:t>
            </a:r>
            <a:r>
              <a:rPr lang="ru-RU" sz="1600" b="1" dirty="0">
                <a:solidFill>
                  <a:srgbClr val="0F1115"/>
                </a:solidFill>
                <a:highlight>
                  <a:srgbClr val="FFFFFF"/>
                </a:highlight>
                <a:ea typeface="+mn-lt"/>
                <a:cs typeface="+mn-lt"/>
              </a:rPr>
              <a:t> обработки данных:</a:t>
            </a:r>
          </a:p>
          <a:p>
            <a:pPr algn="just">
              <a:buNone/>
            </a:pPr>
            <a:r>
              <a:rPr lang="ru-RU" sz="1600" dirty="0">
                <a:solidFill>
                  <a:srgbClr val="0F1115"/>
                </a:solidFill>
                <a:highlight>
                  <a:srgbClr val="FFFFFF"/>
                </a:highlight>
                <a:ea typeface="+mn-lt"/>
                <a:cs typeface="+mn-lt"/>
              </a:rPr>
              <a:t>Разработанный конвейер представляет собой последовательную цепочку этапов обработки. После запуска системы через Docker Compose начинается процесс сбора данных: система парсит информацию о ресторанах и пользовательских отзывах с платформы Яндекс.Карт.</a:t>
            </a:r>
          </a:p>
          <a:p>
            <a:pPr algn="just">
              <a:buNone/>
            </a:pPr>
            <a:r>
              <a:rPr lang="ru-RU" sz="1600" dirty="0">
                <a:solidFill>
                  <a:srgbClr val="0F1115"/>
                </a:solidFill>
                <a:highlight>
                  <a:srgbClr val="FFFFFF"/>
                </a:highlight>
                <a:ea typeface="+mn-lt"/>
                <a:cs typeface="+mn-lt"/>
              </a:rPr>
              <a:t>Затем происходит обработка текстовых данных: комментарии очищаются и подготавливаются для дальнейшего анализа. На следующем этапе выполняется анализ тональности каждого отзыва, где система автоматически определяет эмоциональную окраску и классифицирует комментарии как позитивные, негативные или нейтральные.</a:t>
            </a:r>
          </a:p>
          <a:p>
            <a:pPr algn="just">
              <a:buNone/>
            </a:pPr>
            <a:r>
              <a:rPr lang="ru-RU" sz="1600" dirty="0">
                <a:solidFill>
                  <a:srgbClr val="0F1115"/>
                </a:solidFill>
                <a:highlight>
                  <a:srgbClr val="FFFFFF"/>
                </a:highlight>
                <a:ea typeface="+mn-lt"/>
                <a:cs typeface="+mn-lt"/>
              </a:rPr>
              <a:t>После анализа полученные результаты агрегируются: формируется сводная статистика по каждому заведению, включая процентное соотношение разных типов отзывов. Далее система сохраняет данные в двух форматах: локально в виде структурированных JSON-файлов в папке </a:t>
            </a:r>
            <a:r>
              <a:rPr lang="ru-RU" sz="1600" err="1">
                <a:solidFill>
                  <a:srgbClr val="0F1115"/>
                </a:solidFill>
                <a:highlight>
                  <a:srgbClr val="EBEEF2"/>
                </a:highlight>
                <a:latin typeface="Consolas"/>
                <a:ea typeface="+mn-lt"/>
                <a:cs typeface="Times New Roman"/>
              </a:rPr>
              <a:t>output</a:t>
            </a:r>
            <a:r>
              <a:rPr lang="ru-RU" sz="1600" dirty="0">
                <a:solidFill>
                  <a:srgbClr val="0F1115"/>
                </a:solidFill>
                <a:highlight>
                  <a:srgbClr val="EBEEF2"/>
                </a:highlight>
                <a:latin typeface="Consolas"/>
                <a:ea typeface="+mn-lt"/>
                <a:cs typeface="Times New Roman"/>
              </a:rPr>
              <a:t>/</a:t>
            </a:r>
            <a:r>
              <a:rPr lang="ru-RU" sz="1600" dirty="0">
                <a:solidFill>
                  <a:srgbClr val="0F1115"/>
                </a:solidFill>
                <a:highlight>
                  <a:srgbClr val="FFFFFF"/>
                </a:highlight>
                <a:ea typeface="+mn-lt"/>
                <a:cs typeface="+mn-lt"/>
              </a:rPr>
              <a:t> и в Big Data хранилище Apache </a:t>
            </a:r>
            <a:r>
              <a:rPr lang="ru-RU" sz="1600" err="1">
                <a:solidFill>
                  <a:srgbClr val="0F1115"/>
                </a:solidFill>
                <a:highlight>
                  <a:srgbClr val="FFFFFF"/>
                </a:highlight>
                <a:ea typeface="+mn-lt"/>
                <a:cs typeface="+mn-lt"/>
              </a:rPr>
              <a:t>Hive</a:t>
            </a:r>
            <a:r>
              <a:rPr lang="ru-RU" sz="1600" dirty="0">
                <a:solidFill>
                  <a:srgbClr val="0F1115"/>
                </a:solidFill>
                <a:highlight>
                  <a:srgbClr val="FFFFFF"/>
                </a:highlight>
                <a:ea typeface="+mn-lt"/>
                <a:cs typeface="+mn-lt"/>
              </a:rPr>
              <a:t> для обеспечения масштабируемости и возможности сложных аналитических запросов.</a:t>
            </a:r>
          </a:p>
          <a:p>
            <a:pPr algn="just">
              <a:buNone/>
            </a:pPr>
            <a:r>
              <a:rPr lang="ru-RU" sz="1600" dirty="0">
                <a:solidFill>
                  <a:srgbClr val="0F1115"/>
                </a:solidFill>
                <a:highlight>
                  <a:srgbClr val="FFFFFF"/>
                </a:highlight>
                <a:ea typeface="+mn-lt"/>
                <a:cs typeface="+mn-lt"/>
              </a:rPr>
              <a:t>На финальном этапе автоматически запускается веб-интерфейс, доступный по адресу </a:t>
            </a:r>
            <a:r>
              <a:rPr lang="ru-RU" sz="1600" dirty="0">
                <a:solidFill>
                  <a:srgbClr val="0F1115"/>
                </a:solidFill>
                <a:highlight>
                  <a:srgbClr val="EBEEF2"/>
                </a:highlight>
                <a:latin typeface="Consolas"/>
                <a:ea typeface="+mn-lt"/>
                <a:cs typeface="Times New Roman"/>
              </a:rPr>
              <a:t>localhost:5000</a:t>
            </a:r>
            <a:r>
              <a:rPr lang="ru-RU" sz="1600" dirty="0">
                <a:solidFill>
                  <a:srgbClr val="0F1115"/>
                </a:solidFill>
                <a:highlight>
                  <a:srgbClr val="FFFFFF"/>
                </a:highlight>
                <a:ea typeface="+mn-lt"/>
                <a:cs typeface="+mn-lt"/>
              </a:rPr>
              <a:t>, где представлен интерактивный дашборд с полной аналитикой собранных данных. Такая архитектура обеспечивает логичность обработки, полную автоматизацию процесса, возможность повторного запуска и масштабируемость для обработки больших объемов данных.</a:t>
            </a:r>
            <a:endParaRPr lang="ru-RU" sz="1600">
              <a:solidFill>
                <a:srgbClr val="0F1115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marL="0" indent="457200" algn="just">
              <a:buNone/>
            </a:pPr>
            <a:endParaRPr lang="ru-RU" sz="2000" dirty="0"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7714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7D9AFF-A38F-FF24-F631-4DEE3E7E1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тональности отзывов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40B456-C6AD-0315-550B-D9FDCC623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6396318" cy="4351338"/>
          </a:xfrm>
        </p:spPr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тональности отзывов реализован на основе пользовательских оценок и заранее заданного набора ключевых слов, используемых в текстах комментариев. В результате обработки каждый отзыв классифицируется как позитивный, негативный или нейтральный. Данный подход был выбран как прозрачный, воспроизводимый и легко проверяемый, что особенно важно в рамках учебного проекта.</a:t>
            </a:r>
          </a:p>
        </p:txBody>
      </p:sp>
      <p:pic>
        <p:nvPicPr>
          <p:cNvPr id="4" name="Picture 2" descr="Яндекс.Отзывы о Заводе адресных знаков | Домовые Таблички РФ">
            <a:extLst>
              <a:ext uri="{FF2B5EF4-FFF2-40B4-BE49-F238E27FC236}">
                <a16:creationId xmlns:a16="http://schemas.microsoft.com/office/drawing/2014/main" id="{75325DE2-D177-B18E-9A80-F898142E1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74" y="211086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05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8C1449-DC50-5626-1D54-CA8195C1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Масштабируемость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2D4706-91F5-FFDD-F3C4-FCE40D045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1814"/>
            <a:ext cx="86554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457200" algn="just">
              <a:buNone/>
            </a:pPr>
            <a:r>
              <a:rPr lang="ru-RU" sz="2000" dirty="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В городе Архангельск функционирует более двухсот заведений общественного питания, что создает значительный объем данных для анализа. Разработанный конвейер обработки построен с учетом этой масштабной задачи — увеличение количества обрабатываемых ресторанов или отзывов не требует перепроектирования архитектуры или изменения алгоритмов.</a:t>
            </a:r>
            <a:endParaRPr lang="ru-RU" dirty="0"/>
          </a:p>
          <a:p>
            <a:pPr marL="0" indent="457200" algn="just">
              <a:buNone/>
            </a:pPr>
            <a:endParaRPr lang="ru-RU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7796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434C2D-F06A-957A-2B8D-FC7A972B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внутри конвейера и производительность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2C84B1-F355-78DA-D3A4-27996FBFF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194176" cy="4351338"/>
          </a:xfrm>
        </p:spPr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рамках проекта реализован полноценный программный код конвейера обработки данных.</a:t>
            </a:r>
          </a:p>
          <a:p>
            <a:pPr marL="0" indent="45720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Конвейер был реализован с использованием языка программирования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45720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Каждый этап конвейера реализован с учётом возможности масштабирования. При увеличении количества заведений и отзывов время обработки возрастает линейно, что подтверждается замерами времени выполнения при различном объёме входных данных. Линейный рост достигается за счёт последовательной обработки данных, отсутствия избыточных операций и модульной архитектуры системы.</a:t>
            </a:r>
          </a:p>
        </p:txBody>
      </p:sp>
      <p:pic>
        <p:nvPicPr>
          <p:cNvPr id="4098" name="Picture 2" descr="Python (programming language) - Wikipedia">
            <a:extLst>
              <a:ext uri="{FF2B5EF4-FFF2-40B4-BE49-F238E27FC236}">
                <a16:creationId xmlns:a16="http://schemas.microsoft.com/office/drawing/2014/main" id="{C13C71E9-8EB3-EE02-D26F-FE1EA41A7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209" y="22327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459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C3F13-4504-F8DE-AE4F-FCABC6140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03BCE2-15D6-B346-A901-81B9750F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Times New Roman"/>
                <a:cs typeface="Times New Roman"/>
              </a:rPr>
              <a:t>Назначение Дашборда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91623E-F817-71FD-489E-B0A1B3C25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31" y="1350755"/>
            <a:ext cx="7194176" cy="1756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457200" algn="just"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Визуализации аналитики отзывов</a:t>
            </a:r>
            <a:endParaRPr lang="ru-RU"/>
          </a:p>
          <a:p>
            <a:pPr marL="0" indent="457200" algn="just"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Сравнения ресторанов по тональности</a:t>
            </a:r>
            <a:endParaRPr lang="ru-RU"/>
          </a:p>
          <a:p>
            <a:pPr marL="0" indent="457200" algn="just"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Мониторинга репутации в реальном времени</a:t>
            </a:r>
            <a:endParaRPr lang="ru-RU"/>
          </a:p>
          <a:p>
            <a:pPr marL="0" indent="457200" algn="just"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Удобного доступа к результатам анализа</a:t>
            </a:r>
            <a:endParaRPr lang="ru-RU"/>
          </a:p>
          <a:p>
            <a:pPr marL="0" indent="457200" algn="just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Изображение выглядит как текст, снимок экрана, программное обеспечение, Операционная систе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D630A05-2F2A-6721-9BC1-0E84C648B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60" y="3103217"/>
            <a:ext cx="5412133" cy="3114261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линия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2943EE1-323D-DF63-F168-6472C5592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932" y="2065130"/>
            <a:ext cx="5390832" cy="333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42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8524B-86C9-9D52-5C41-98DC46258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763724-BC9B-5A01-F88F-3DA2AD13D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0755"/>
            <a:ext cx="822511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457200" algn="just">
              <a:buNone/>
            </a:pPr>
            <a:r>
              <a:rPr lang="ru-RU" sz="2000" dirty="0">
                <a:latin typeface="Times New Roman"/>
                <a:cs typeface="Times New Roman"/>
              </a:rPr>
              <a:t>В результате выполнения проекта был реализован рабочий масштабируемый конвейер обработки данных, автоматизирующий сбор отзывов с </a:t>
            </a:r>
            <a:r>
              <a:rPr lang="ru-RU" sz="2000" dirty="0" err="1">
                <a:latin typeface="Times New Roman"/>
                <a:cs typeface="Times New Roman"/>
              </a:rPr>
              <a:t>Яндекс.Карт</a:t>
            </a:r>
            <a:r>
              <a:rPr lang="ru-RU" sz="2000" dirty="0">
                <a:latin typeface="Times New Roman"/>
                <a:cs typeface="Times New Roman"/>
              </a:rPr>
              <a:t> и их анализ выгрузка в </a:t>
            </a:r>
            <a:r>
              <a:rPr lang="ru-RU" sz="2000" dirty="0" err="1">
                <a:latin typeface="Times New Roman"/>
                <a:cs typeface="Times New Roman"/>
              </a:rPr>
              <a:t>hive</a:t>
            </a:r>
            <a:r>
              <a:rPr lang="ru-RU" sz="2000" dirty="0">
                <a:latin typeface="Times New Roman"/>
                <a:cs typeface="Times New Roman"/>
              </a:rPr>
              <a:t> и визуализация.</a:t>
            </a:r>
            <a:endParaRPr lang="ru-RU" dirty="0"/>
          </a:p>
          <a:p>
            <a:pPr marL="0" indent="457200" algn="just">
              <a:buNone/>
            </a:pPr>
            <a:r>
              <a:rPr lang="ru-RU" sz="2000" dirty="0">
                <a:latin typeface="Times New Roman"/>
                <a:cs typeface="Times New Roman"/>
              </a:rPr>
              <a:t> Полученные данные структурированы и дополнены результатами анализа тональности, что позволяет использовать их для оценки качества заведений и принятия решений пользователями. Проект подтвердил эффективность выбранной архитектуры и возможность её применения для анализа больших массивов текстовых данных.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131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6B72-FA72-93A7-CE94-C94273C14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A475F-F895-45E7-A4A4-BCC14B010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Times New Roman"/>
                <a:cs typeface="Times New Roman"/>
              </a:rPr>
              <a:t>Планы по развитию и масштабированию системы: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C46C8E-CD8C-D0FD-F2B6-8B03ABA50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0755"/>
            <a:ext cx="822511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457200" algn="just">
              <a:buNone/>
            </a:pPr>
            <a:r>
              <a:rPr lang="ru-RU" sz="2000" dirty="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Мы планируем значительно расширить аналитические возможности системы. Прежде всего — внедрить продвинутые алгоритмы для глубокого анализа контента отзывов. </a:t>
            </a:r>
            <a:endParaRPr lang="ru-RU" dirty="0">
              <a:solidFill>
                <a:srgbClr val="000000"/>
              </a:solidFill>
              <a:latin typeface="Calibri" panose="020F0502020204030204"/>
              <a:ea typeface="+mn-lt"/>
              <a:cs typeface="Calibri" panose="020F0502020204030204"/>
            </a:endParaRPr>
          </a:p>
          <a:p>
            <a:pPr marL="0" indent="457200" algn="just">
              <a:buNone/>
            </a:pPr>
            <a:r>
              <a:rPr lang="ru-RU" sz="2000" dirty="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Это позволит автоматически определять, какие конкретные блюда больше всего нравятся посетителям, выявляя популярные позиции меню на основе упоминаний в положительных отзывах.</a:t>
            </a:r>
            <a:endParaRPr lang="ru-RU" dirty="0">
              <a:ea typeface="Calibri"/>
              <a:cs typeface="Calibri"/>
            </a:endParaRPr>
          </a:p>
          <a:p>
            <a:pPr marL="0" indent="457200" algn="just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509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CE7BF-AB32-9692-14D9-9A8B109C3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Планы по развитию и контакты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C7689B-8C96-EE68-5FC1-D050B8AE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6589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дальнейшем планируется расширение функциональности за счёт поддержки новых источников данных и масштабирования системы на другие города.</a:t>
            </a:r>
          </a:p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доступен в открытом репозитории на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https://github.com/MansardoTV/Project.git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9ECB8E-098D-5ED7-1B8C-02E7B9A1F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31" y="3626224"/>
            <a:ext cx="2299445" cy="229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2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3B9D19-48C6-1C50-D300-BF45B28A8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817E3D-04EB-1F08-34F1-32F5BC51B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085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None/>
            </a:pPr>
            <a:r>
              <a:rPr lang="ru-RU" sz="2000" dirty="0">
                <a:ea typeface="+mn-lt"/>
                <a:cs typeface="+mn-lt"/>
              </a:rPr>
              <a:t>В Архангельске работают более 200 заведений общественного питания, каждое из которых накапливает сотни отзывов. Ручной анализ этой постоянно обновляющейся информации неэффективен и не позволяет оперативно оценить качество услуг для каждого посетителя.</a:t>
            </a:r>
            <a:endParaRPr lang="ru-RU" dirty="0">
              <a:ea typeface="+mn-lt"/>
              <a:cs typeface="+mn-lt"/>
            </a:endParaRPr>
          </a:p>
          <a:p>
            <a:pPr algn="just">
              <a:buNone/>
            </a:pPr>
            <a:r>
              <a:rPr lang="ru-RU" sz="2000" b="1" dirty="0">
                <a:ea typeface="+mn-lt"/>
                <a:cs typeface="+mn-lt"/>
              </a:rPr>
              <a:t>Решение:</a:t>
            </a:r>
            <a:r>
              <a:rPr lang="ru-RU" sz="2000" dirty="0">
                <a:ea typeface="+mn-lt"/>
                <a:cs typeface="+mn-lt"/>
              </a:rPr>
              <a:t> автоматизированная система анализа тональности отзывов, которая преобразует неструктурированные текстовые данные в полезную аналитику для принятия управленческих решений.</a:t>
            </a:r>
            <a:endParaRPr lang="ru-RU">
              <a:ea typeface="+mn-lt"/>
              <a:cs typeface="+mn-lt"/>
            </a:endParaRPr>
          </a:p>
          <a:p>
            <a:pPr marL="0" indent="457200" algn="just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7973FC-6DD7-FEEF-95E9-723066D82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660" y="851384"/>
            <a:ext cx="2954676" cy="514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40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4E434-9447-D1D4-9EB1-0A095F83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проблемы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ее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2C6FB8-055A-9EFD-96CA-F3F5B6CEF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746"/>
            <a:ext cx="6185647" cy="53795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457200" algn="just">
              <a:buNone/>
            </a:pPr>
            <a:r>
              <a:rPr lang="ru-RU" sz="2000" dirty="0">
                <a:latin typeface="Times New Roman"/>
                <a:cs typeface="Times New Roman"/>
              </a:rPr>
              <a:t>Основная проблема заключается в большом объёме неструктурированных текстовых данных, представленных в виде пользовательских отзывов. Отсутствие автоматизированного анализа тональности, а также невозможность оперативной обработки постоянно обновляемой информации существенно затрудняют объективное сравнение заведений. </a:t>
            </a:r>
            <a:endParaRPr lang="ru-RU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 algn="just">
              <a:buNone/>
            </a:pPr>
            <a:r>
              <a:rPr lang="ru-RU" sz="2000" dirty="0">
                <a:latin typeface="Times New Roman"/>
                <a:cs typeface="Times New Roman"/>
              </a:rPr>
              <a:t>Для решения поставленной проблемы было разработано программное решение в виде масштабируемого конвейера обработки данных.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1ACD05-D0ED-88C8-51FA-C9B16C40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532" y="1397746"/>
            <a:ext cx="4629727" cy="351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D1AA3-4B6B-B356-B39D-7E980DE9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AE6987-0F01-72D9-69BD-1432883C1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1131"/>
            <a:ext cx="792031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457200" algn="just">
              <a:buNone/>
            </a:pPr>
            <a:r>
              <a:rPr lang="ru-RU" sz="2000" dirty="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Цель проекта: Создание масштабируемого конвейера обработки больших данных для анализа отзывов о ресторанах.</a:t>
            </a:r>
            <a:endParaRPr lang="ru-RU" dirty="0"/>
          </a:p>
          <a:p>
            <a:pPr marL="0" indent="457200" algn="just">
              <a:buNone/>
            </a:pPr>
            <a:r>
              <a:rPr lang="ru-RU" sz="2000" dirty="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Задачи:</a:t>
            </a:r>
            <a:endParaRPr lang="ru-RU" dirty="0"/>
          </a:p>
          <a:p>
            <a:pPr marL="0" indent="457200" algn="just">
              <a:buNone/>
            </a:pPr>
            <a:r>
              <a:rPr lang="ru-RU" sz="2000" dirty="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-Разработка архитектуры конвейера</a:t>
            </a:r>
            <a:endParaRPr lang="ru-RU" dirty="0"/>
          </a:p>
          <a:p>
            <a:pPr marL="0" indent="457200" algn="just">
              <a:buNone/>
            </a:pPr>
            <a:r>
              <a:rPr lang="ru-RU" sz="2000" dirty="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-Реализация механизма сбора данных</a:t>
            </a:r>
            <a:endParaRPr lang="ru-RU" dirty="0"/>
          </a:p>
          <a:p>
            <a:pPr marL="0" indent="457200" algn="just">
              <a:buNone/>
            </a:pPr>
            <a:r>
              <a:rPr lang="ru-RU" sz="2000" dirty="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-Очистка и структурирование текстовой информации</a:t>
            </a:r>
            <a:endParaRPr lang="ru-RU" dirty="0"/>
          </a:p>
          <a:p>
            <a:pPr marL="0" indent="457200" algn="just">
              <a:buNone/>
            </a:pPr>
            <a:r>
              <a:rPr lang="ru-RU" sz="2000" dirty="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-Обеспечение масштабируемости системы</a:t>
            </a:r>
            <a:endParaRPr lang="ru-RU" dirty="0"/>
          </a:p>
          <a:p>
            <a:pPr marL="0" indent="457200" algn="just">
              <a:buNone/>
            </a:pPr>
            <a:r>
              <a:rPr lang="ru-RU" sz="2000" dirty="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-Тестирование и валидация работоспособности</a:t>
            </a:r>
            <a:endParaRPr lang="ru-RU" dirty="0"/>
          </a:p>
          <a:p>
            <a:pPr marL="0" indent="457200" algn="just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9283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D83E7-AA9F-2BD3-4FA5-C12D222F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0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Times New Roman"/>
                <a:cs typeface="Times New Roman"/>
              </a:rPr>
              <a:t>Основные функции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78FA3A-82B8-C4DD-7052-B9AF87A69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28" y="866920"/>
            <a:ext cx="11394335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ru-RU" sz="2000" b="1" dirty="0">
                <a:solidFill>
                  <a:srgbClr val="000000"/>
                </a:solidFill>
                <a:ea typeface="+mn-lt"/>
                <a:cs typeface="+mn-lt"/>
              </a:rPr>
              <a:t>Основные функции системы:</a:t>
            </a:r>
            <a:endParaRPr lang="ru-RU" sz="2000">
              <a:ea typeface="Calibri"/>
              <a:cs typeface="Calibri"/>
            </a:endParaRPr>
          </a:p>
          <a:p>
            <a:pPr algn="just">
              <a:buFont typeface="Calibri"/>
              <a:buChar char="-"/>
            </a:pPr>
            <a:r>
              <a:rPr lang="ru-RU" sz="2000" b="1" dirty="0">
                <a:solidFill>
                  <a:srgbClr val="000000"/>
                </a:solidFill>
                <a:ea typeface="+mn-lt"/>
                <a:cs typeface="+mn-lt"/>
              </a:rPr>
              <a:t>Сбор данных</a:t>
            </a: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 — парсинг информации о ресторанах и отзывах с </a:t>
            </a:r>
            <a:r>
              <a:rPr lang="ru-RU" sz="2000" err="1">
                <a:solidFill>
                  <a:srgbClr val="000000"/>
                </a:solidFill>
                <a:ea typeface="+mn-lt"/>
                <a:cs typeface="+mn-lt"/>
              </a:rPr>
              <a:t>Яндекс.Карт</a:t>
            </a:r>
            <a:endParaRPr lang="ru-RU" sz="2000">
              <a:ea typeface="Calibri" panose="020F0502020204030204"/>
              <a:cs typeface="Calibri" panose="020F0502020204030204"/>
            </a:endParaRPr>
          </a:p>
          <a:p>
            <a:pPr algn="just">
              <a:buFont typeface="Calibri"/>
              <a:buChar char="-"/>
            </a:pPr>
            <a:r>
              <a:rPr lang="ru-RU" sz="2000" b="1" dirty="0">
                <a:solidFill>
                  <a:srgbClr val="000000"/>
                </a:solidFill>
                <a:ea typeface="+mn-lt"/>
                <a:cs typeface="+mn-lt"/>
              </a:rPr>
              <a:t>Анализ тональности</a:t>
            </a: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 — автоматическая оценка настроения комментариев</a:t>
            </a:r>
            <a:endParaRPr lang="ru-RU" sz="2000">
              <a:ea typeface="+mn-lt"/>
              <a:cs typeface="+mn-lt"/>
            </a:endParaRPr>
          </a:p>
          <a:p>
            <a:pPr algn="just">
              <a:buFont typeface="Calibri"/>
              <a:buChar char="-"/>
            </a:pPr>
            <a:r>
              <a:rPr lang="ru-RU" sz="2000" b="1" dirty="0">
                <a:solidFill>
                  <a:srgbClr val="000000"/>
                </a:solidFill>
                <a:ea typeface="+mn-lt"/>
                <a:cs typeface="+mn-lt"/>
              </a:rPr>
              <a:t>Агрегация результатов</a:t>
            </a: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 — статистика по каждому заведению</a:t>
            </a:r>
            <a:endParaRPr lang="ru-RU" sz="2000">
              <a:ea typeface="Calibri" panose="020F0502020204030204"/>
              <a:cs typeface="Calibri" panose="020F0502020204030204"/>
            </a:endParaRPr>
          </a:p>
          <a:p>
            <a:pPr algn="just">
              <a:buFont typeface="Calibri"/>
              <a:buChar char="-"/>
            </a:pPr>
            <a:r>
              <a:rPr lang="ru-RU" sz="2000" b="1" dirty="0">
                <a:solidFill>
                  <a:srgbClr val="000000"/>
                </a:solidFill>
                <a:ea typeface="+mn-lt"/>
                <a:cs typeface="+mn-lt"/>
              </a:rPr>
              <a:t>Сохранение данных</a:t>
            </a: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 — JSON файлы + интеграция с </a:t>
            </a:r>
            <a:r>
              <a:rPr lang="ru-RU" sz="2000" err="1">
                <a:solidFill>
                  <a:srgbClr val="000000"/>
                </a:solidFill>
                <a:ea typeface="+mn-lt"/>
                <a:cs typeface="+mn-lt"/>
              </a:rPr>
              <a:t>Hive</a:t>
            </a:r>
            <a:endParaRPr lang="ru-RU" sz="2000">
              <a:ea typeface="Calibri" panose="020F0502020204030204"/>
              <a:cs typeface="Calibri" panose="020F0502020204030204"/>
            </a:endParaRPr>
          </a:p>
          <a:p>
            <a:pPr algn="just">
              <a:buFont typeface="Calibri"/>
              <a:buChar char="-"/>
            </a:pPr>
            <a:r>
              <a:rPr lang="ru-RU" sz="2000" b="1" dirty="0">
                <a:solidFill>
                  <a:srgbClr val="000000"/>
                </a:solidFill>
                <a:ea typeface="+mn-lt"/>
                <a:cs typeface="+mn-lt"/>
              </a:rPr>
              <a:t>Формирование дашборда</a:t>
            </a: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 — веб-интерфейс с аналитикой</a:t>
            </a:r>
            <a:endParaRPr lang="ru-RU" sz="2000" dirty="0">
              <a:ea typeface="Calibri" panose="020F0502020204030204"/>
              <a:cs typeface="Calibri" panose="020F0502020204030204"/>
            </a:endParaRPr>
          </a:p>
          <a:p>
            <a:pPr algn="just">
              <a:buFont typeface="Calibri" panose="020B0604020202020204" pitchFamily="34" charset="0"/>
              <a:buChar char="-"/>
            </a:pP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Конвейер автоматически:</a:t>
            </a:r>
            <a:endParaRPr lang="ru-RU" sz="2000">
              <a:ea typeface="Calibri"/>
              <a:cs typeface="Calibri"/>
            </a:endParaRPr>
          </a:p>
          <a:p>
            <a:pPr marL="971550" lvl="1" indent="-285750" algn="just">
              <a:buFont typeface="Arial"/>
              <a:buChar char="•"/>
            </a:pP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Собирает отзывы с </a:t>
            </a:r>
            <a:r>
              <a:rPr lang="ru-RU" sz="2000" err="1">
                <a:solidFill>
                  <a:srgbClr val="000000"/>
                </a:solidFill>
                <a:ea typeface="+mn-lt"/>
                <a:cs typeface="+mn-lt"/>
              </a:rPr>
              <a:t>Яндекс.Карт</a:t>
            </a:r>
            <a:endParaRPr lang="ru-RU" sz="2000">
              <a:ea typeface="+mn-lt"/>
              <a:cs typeface="+mn-lt"/>
            </a:endParaRPr>
          </a:p>
          <a:p>
            <a:pPr marL="971550" lvl="1" indent="-285750" algn="just">
              <a:buFont typeface="Arial"/>
              <a:buChar char="•"/>
            </a:pP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Анализирует тональность каждого комментария</a:t>
            </a:r>
            <a:endParaRPr lang="ru-RU" sz="2000">
              <a:ea typeface="Calibri"/>
              <a:cs typeface="Calibri"/>
            </a:endParaRPr>
          </a:p>
          <a:p>
            <a:pPr marL="971550" lvl="1" indent="-285750" algn="just">
              <a:buFont typeface="Arial"/>
              <a:buChar char="•"/>
            </a:pP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Формирует сводную статистику по заведениям</a:t>
            </a:r>
            <a:endParaRPr lang="ru-RU" sz="2000">
              <a:ea typeface="Calibri"/>
              <a:cs typeface="Calibri"/>
            </a:endParaRPr>
          </a:p>
          <a:p>
            <a:pPr marL="971550" lvl="1" indent="-285750" algn="just">
              <a:buFont typeface="Arial"/>
              <a:buChar char="•"/>
            </a:pP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Сохраняет данные в JSON файлы (папка </a:t>
            </a:r>
            <a:r>
              <a:rPr lang="ru-RU" sz="2000" err="1">
                <a:solidFill>
                  <a:srgbClr val="000000"/>
                </a:solidFill>
                <a:latin typeface="Consolas"/>
                <a:ea typeface="+mn-lt"/>
                <a:cs typeface="Times New Roman"/>
              </a:rPr>
              <a:t>output</a:t>
            </a:r>
            <a:r>
              <a:rPr lang="ru-RU" sz="2000" dirty="0">
                <a:solidFill>
                  <a:srgbClr val="000000"/>
                </a:solidFill>
                <a:latin typeface="Consolas"/>
                <a:ea typeface="+mn-lt"/>
                <a:cs typeface="Times New Roman"/>
              </a:rPr>
              <a:t>/</a:t>
            </a: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)</a:t>
            </a:r>
            <a:endParaRPr lang="ru-RU" sz="2000">
              <a:ea typeface="Calibri"/>
              <a:cs typeface="Calibri"/>
            </a:endParaRPr>
          </a:p>
          <a:p>
            <a:pPr marL="971550" lvl="1" indent="-285750" algn="just">
              <a:buFont typeface="Arial"/>
              <a:buChar char="•"/>
            </a:pP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Загружает результаты в </a:t>
            </a:r>
            <a:r>
              <a:rPr lang="ru-RU" sz="2000" err="1">
                <a:solidFill>
                  <a:srgbClr val="000000"/>
                </a:solidFill>
                <a:ea typeface="+mn-lt"/>
                <a:cs typeface="+mn-lt"/>
              </a:rPr>
              <a:t>Hive</a:t>
            </a: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 для хранения</a:t>
            </a:r>
            <a:endParaRPr lang="ru-RU" sz="2000">
              <a:ea typeface="Calibri"/>
              <a:cs typeface="Calibri"/>
            </a:endParaRPr>
          </a:p>
          <a:p>
            <a:pPr algn="just">
              <a:buFont typeface="Calibri"/>
              <a:buChar char="-"/>
            </a:pP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Результаты отображаются в интерактивном дашборде:</a:t>
            </a:r>
            <a:endParaRPr lang="ru-RU" sz="2000">
              <a:ea typeface="Calibri" panose="020F0502020204030204"/>
              <a:cs typeface="Calibri" panose="020F0502020204030204"/>
            </a:endParaRPr>
          </a:p>
          <a:p>
            <a:pPr marL="971550" lvl="1" indent="-285750" algn="just">
              <a:buFont typeface="Arial"/>
              <a:buChar char="•"/>
            </a:pP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Таблица ресторанов с рейтингом</a:t>
            </a:r>
            <a:endParaRPr lang="ru-RU" sz="2000">
              <a:ea typeface="Calibri"/>
              <a:cs typeface="Calibri"/>
            </a:endParaRPr>
          </a:p>
          <a:p>
            <a:pPr marL="971550" lvl="1" indent="-285750" algn="just">
              <a:buFont typeface="Arial"/>
              <a:buChar char="•"/>
            </a:pP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Гистограмма позитивных отзывов</a:t>
            </a:r>
            <a:endParaRPr lang="ru-RU" sz="2000" dirty="0">
              <a:ea typeface="Calibri"/>
              <a:cs typeface="Calibri"/>
            </a:endParaRPr>
          </a:p>
          <a:p>
            <a:pPr marL="971550" lvl="1" indent="-285750" algn="just">
              <a:buFont typeface="Arial"/>
              <a:buChar char="•"/>
            </a:pP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Общая статистика</a:t>
            </a:r>
            <a:endParaRPr lang="ru-RU" sz="2000">
              <a:ea typeface="Calibri"/>
              <a:cs typeface="Calibri"/>
            </a:endParaRPr>
          </a:p>
          <a:p>
            <a:pPr marL="0" indent="457200" algn="just">
              <a:buNone/>
            </a:pPr>
            <a:endParaRPr lang="ru-RU" sz="2000" dirty="0">
              <a:latin typeface="Times New Roman"/>
              <a:ea typeface="Calibri"/>
              <a:cs typeface="Times New Roman"/>
            </a:endParaRPr>
          </a:p>
          <a:p>
            <a:pPr marL="0" indent="457200" algn="just">
              <a:buNone/>
            </a:pPr>
            <a:endParaRPr lang="ru-RU" sz="20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382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45A886-6B75-61FE-F789-5CDB9241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C80A53-B1B7-CB46-5804-843A1AC9E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8001"/>
            <a:ext cx="7534835" cy="4351338"/>
          </a:xfrm>
        </p:spPr>
        <p:txBody>
          <a:bodyPr>
            <a:normAutofit/>
          </a:bodyPr>
          <a:lstStyle/>
          <a:p>
            <a:pPr marL="0" indent="45720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целевой аудиторией системы являются пользователи, выбирающие заведение общественного питания, а также аналитики и разработчики, которым необходим структурированный набор данных для анализа рынка. Проект также ориентирован на учебное и исследовательское применение в области анализа больших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44813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A5F11-4DEF-5887-9102-189E2A98F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9BACB7-8C11-2E58-299D-BD61CE47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085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Times New Roman"/>
                <a:cs typeface="Times New Roman"/>
              </a:rPr>
              <a:t>Показ работы программы, обработки всех точек Архангельска</a:t>
            </a:r>
            <a:endParaRPr lang="ru-RU" sz="2800" dirty="0">
              <a:latin typeface="Times New Roman"/>
              <a:cs typeface="Times New Roman"/>
            </a:endParaRPr>
          </a:p>
        </p:txBody>
      </p:sp>
      <p:pic>
        <p:nvPicPr>
          <p:cNvPr id="4" name="Untitled video - Made with Clipchamp (11)">
            <a:hlinkClick r:id="" action="ppaction://media"/>
            <a:extLst>
              <a:ext uri="{FF2B5EF4-FFF2-40B4-BE49-F238E27FC236}">
                <a16:creationId xmlns:a16="http://schemas.microsoft.com/office/drawing/2014/main" id="{53EA5815-F4FC-A003-72DC-0532D8FF90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221259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FE68F-1429-ECF1-D1A1-C2B0E6B1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Times New Roman"/>
                <a:cs typeface="Times New Roman"/>
              </a:rPr>
              <a:t>Выбор</a:t>
            </a:r>
            <a:r>
              <a:rPr lang="ru-RU" sz="2800" b="1" dirty="0">
                <a:solidFill>
                  <a:srgbClr val="000000"/>
                </a:solidFill>
                <a:latin typeface="Times New Roman"/>
                <a:ea typeface="+mj-lt"/>
                <a:cs typeface="Times New Roman"/>
              </a:rPr>
              <a:t> программных средств и назначение:</a:t>
            </a:r>
            <a:endParaRPr lang="ru-RU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84FB6F-24A0-E8DA-EAA6-ED2731E4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636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457200" algn="just">
              <a:buNone/>
            </a:pPr>
            <a:r>
              <a:rPr lang="ru-RU" sz="2000" err="1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Docker</a:t>
            </a:r>
            <a:r>
              <a:rPr lang="ru-RU" sz="2000" dirty="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 и </a:t>
            </a:r>
            <a:r>
              <a:rPr lang="ru-RU" sz="2000" err="1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Docker</a:t>
            </a:r>
            <a:r>
              <a:rPr lang="ru-RU" sz="2000" dirty="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ru-RU" sz="2000" err="1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Compose</a:t>
            </a:r>
            <a:r>
              <a:rPr lang="ru-RU" sz="2000" dirty="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 - используются для контейнеризации всех компонентов системы.</a:t>
            </a:r>
          </a:p>
          <a:p>
            <a:pPr marL="0" indent="457200" algn="just">
              <a:buNone/>
            </a:pPr>
            <a:r>
              <a:rPr lang="ru-RU" sz="2000" dirty="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Apache </a:t>
            </a:r>
            <a:r>
              <a:rPr lang="ru-RU" sz="2000" err="1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Hive</a:t>
            </a:r>
            <a:r>
              <a:rPr lang="ru-RU" sz="2000" dirty="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 - выбран в качестве SQL-интерфейса для работы с большими данными.</a:t>
            </a:r>
          </a:p>
          <a:p>
            <a:pPr marL="0" indent="457200" algn="just">
              <a:buNone/>
            </a:pPr>
            <a:r>
              <a:rPr lang="ru-RU" sz="2000" err="1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Selenium</a:t>
            </a:r>
            <a:r>
              <a:rPr lang="ru-RU" sz="2000" dirty="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 и </a:t>
            </a:r>
            <a:r>
              <a:rPr lang="ru-RU" sz="2000" err="1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BeautifulSoup</a:t>
            </a:r>
            <a:r>
              <a:rPr lang="ru-RU" sz="2000" dirty="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 - составляют ядро системы парсинга.</a:t>
            </a:r>
          </a:p>
          <a:p>
            <a:pPr marL="0" indent="457200" algn="just">
              <a:buNone/>
            </a:pPr>
            <a:r>
              <a:rPr lang="ru-RU" sz="2000" dirty="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Python 3.9 - выступает основным языком разработки, объединяя все компоненты системы.</a:t>
            </a:r>
          </a:p>
          <a:p>
            <a:pPr marL="0" indent="457200" algn="just">
              <a:buNone/>
            </a:pPr>
            <a:endParaRPr lang="ru-RU" sz="2000" dirty="0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7" name="Рисунок 6" descr="Изображение выглядит как Графика, снимок экрана, графический дизайн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5D602BE-41EE-54FF-CDA1-28350E519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480" y="4108173"/>
            <a:ext cx="3214256" cy="2849218"/>
          </a:xfrm>
          <a:prstGeom prst="rect">
            <a:avLst/>
          </a:prstGeom>
        </p:spPr>
      </p:pic>
      <p:pic>
        <p:nvPicPr>
          <p:cNvPr id="9" name="Рисунок 8" descr="Изображение выглядит как Шрифт, Графика, логотип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9A68F4E-BE60-EC47-FE1F-186FD7AD7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753" y="4890879"/>
            <a:ext cx="2899190" cy="1493631"/>
          </a:xfrm>
          <a:prstGeom prst="rect">
            <a:avLst/>
          </a:prstGeom>
        </p:spPr>
      </p:pic>
      <p:pic>
        <p:nvPicPr>
          <p:cNvPr id="10" name="Рисунок 9" descr="Изображение выглядит как графическая вставка, Графика, графический дизайн, мультфильм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AEE452E-09C5-9BDA-AB7F-D0C97F76C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256" y="4887982"/>
            <a:ext cx="2107924" cy="1676124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графическая вставка, Графика, иллюстрация, мультфильм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6E0884E-901A-41C5-275C-82EB9F79D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192" y="1937508"/>
            <a:ext cx="4221094" cy="18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5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B225D-BDD1-694C-D64E-B331FDDFF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6070EE-45F7-21AB-537D-0F4A3543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849" y="169476"/>
            <a:ext cx="5984790" cy="1325563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rgbClr val="000000"/>
                </a:solidFill>
                <a:latin typeface="Times New Roman"/>
                <a:ea typeface="Calibri Light"/>
                <a:cs typeface="Times New Roman"/>
              </a:rPr>
              <a:t>Архитектура проекта (диаграмма)</a:t>
            </a:r>
            <a:endParaRPr lang="ru-RU" sz="2800" b="1" dirty="0">
              <a:solidFill>
                <a:srgbClr val="000000"/>
              </a:solidFill>
              <a:latin typeface="Times New Roman" panose="02020603050405020304" pitchFamily="18" charset="0"/>
              <a:ea typeface="Calibri Light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текст, снимок экрана, диаграмм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FC4B03F-CD8A-8AED-5D76-6BB28CE64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89" y="514865"/>
            <a:ext cx="5994057" cy="565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877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922</Words>
  <Application>Microsoft Office PowerPoint</Application>
  <PresentationFormat>Широкоэкранный</PresentationFormat>
  <Paragraphs>41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Тема Office</vt:lpstr>
      <vt:lpstr>Проектирование и реализация масштабируемого конвейера обработки больших данных для анализа отзывов ресторанов</vt:lpstr>
      <vt:lpstr>Актуальность темы</vt:lpstr>
      <vt:lpstr>Постановка проблемы и ее решение</vt:lpstr>
      <vt:lpstr>Цель и задачи проекта</vt:lpstr>
      <vt:lpstr>Основные функции системы</vt:lpstr>
      <vt:lpstr>Целевая аудитория</vt:lpstr>
      <vt:lpstr>Показ работы программы, обработки всех точек Архангельска</vt:lpstr>
      <vt:lpstr>Выбор программных средств и назначение:</vt:lpstr>
      <vt:lpstr>Архитектура проекта (диаграмма)</vt:lpstr>
      <vt:lpstr>Источник данных и почему они большие</vt:lpstr>
      <vt:lpstr>Пайплайн обработки данных</vt:lpstr>
      <vt:lpstr>Анализ тональности отзывов</vt:lpstr>
      <vt:lpstr>Масштабируемость решения</vt:lpstr>
      <vt:lpstr>Алгоритмы внутри конвейера и производительность</vt:lpstr>
      <vt:lpstr>Назначение Дашборда</vt:lpstr>
      <vt:lpstr>Результаты проекта</vt:lpstr>
      <vt:lpstr>Планы по развитию и масштабированию системы:</vt:lpstr>
      <vt:lpstr>Планы по развитию и контакты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Матвей Меркушин</dc:creator>
  <cp:lastModifiedBy>Матвей Меркушин</cp:lastModifiedBy>
  <cp:revision>156</cp:revision>
  <dcterms:created xsi:type="dcterms:W3CDTF">2026-01-14T18:55:01Z</dcterms:created>
  <dcterms:modified xsi:type="dcterms:W3CDTF">2026-01-19T13:34:54Z</dcterms:modified>
</cp:coreProperties>
</file>